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g1up1KsAxEFUsMlxUHyMO2G3C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D3FEE3-E3E7-4B05-A47F-67DD6F4247A7}">
  <a:tblStyle styleId="{3AD3FEE3-E3E7-4B05-A47F-67DD6F4247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53f0ce2ab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e53f0ce2a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53f0ce2ab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e53f0ce2ab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53f0ce2ab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e53f0ce2ab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697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53f0ce2ab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e53f0ce2ab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53f0ce2a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e53f0ce2a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53f0ce2a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2e53f0ce2a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53f0ce2a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e53f0ce2a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53f0ce2ab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e53f0ce2ab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53f0ce2a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e53f0ce2a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53f0ce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e53f0ce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53f0ce2a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e53f0ce2a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53f0ce2a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e53f0ce2a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53f0ce2a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e53f0ce2a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53f0ce2ab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e53f0ce2ab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53f0ce2a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2e53f0ce2a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ㅋ`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370187" y="2678966"/>
            <a:ext cx="94516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지지직팀 캡스턴 디자인 최종발표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53f0ce2ab_2_52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2e53f0ce2ab_2_52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2e53f0ce2ab_2_52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</a:t>
            </a:r>
            <a:endParaRPr/>
          </a:p>
        </p:txBody>
      </p:sp>
      <p:sp>
        <p:nvSpPr>
          <p:cNvPr id="188" name="Google Shape;188;g2e53f0ce2ab_2_52"/>
          <p:cNvSpPr txBox="1"/>
          <p:nvPr/>
        </p:nvSpPr>
        <p:spPr>
          <a:xfrm>
            <a:off x="1752025" y="1044775"/>
            <a:ext cx="160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미달성</a:t>
            </a:r>
            <a:endParaRPr/>
          </a:p>
        </p:txBody>
      </p:sp>
      <p:sp>
        <p:nvSpPr>
          <p:cNvPr id="189" name="Google Shape;189;g2e53f0ce2ab_2_52"/>
          <p:cNvSpPr txBox="1"/>
          <p:nvPr/>
        </p:nvSpPr>
        <p:spPr>
          <a:xfrm>
            <a:off x="1752030" y="297100"/>
            <a:ext cx="6281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계획서 대비 실적 비교</a:t>
            </a:r>
            <a:endParaRPr/>
          </a:p>
        </p:txBody>
      </p:sp>
      <p:pic>
        <p:nvPicPr>
          <p:cNvPr id="190" name="Google Shape;190;g2e53f0ce2ab_2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50" y="2029174"/>
            <a:ext cx="10077674" cy="14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e53f0ce2ab_2_52"/>
          <p:cNvSpPr txBox="1"/>
          <p:nvPr/>
        </p:nvSpPr>
        <p:spPr>
          <a:xfrm>
            <a:off x="825225" y="3756250"/>
            <a:ext cx="9945600" cy="27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네이처 논문의 연구를 기반으로 ENMO(intense-1)과 세 개의 각도 축 데이터(ang_x, ang_y, ang_z), LIDS 를 포함한 복합 전처리 기법 적용.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Nature 논문 기반 전처리를 통해 정확도가 10%p 상승. 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여전히 68%의 낮은 정확도를 보여 이를 적용하기에는 무리가 있다고 판단.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53f0ce2ab_2_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ㅋ`</a:t>
            </a:r>
            <a:endParaRPr/>
          </a:p>
        </p:txBody>
      </p:sp>
      <p:sp>
        <p:nvSpPr>
          <p:cNvPr id="197" name="Google Shape;197;g2e53f0ce2ab_2_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98" name="Google Shape;198;g2e53f0ce2ab_2_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9" name="Google Shape;199;g2e53f0ce2ab_2_35"/>
          <p:cNvCxnSpPr/>
          <p:nvPr/>
        </p:nvCxnSpPr>
        <p:spPr>
          <a:xfrm>
            <a:off x="1524000" y="3002131"/>
            <a:ext cx="9281400" cy="0"/>
          </a:xfrm>
          <a:prstGeom prst="straightConnector1">
            <a:avLst/>
          </a:prstGeom>
          <a:noFill/>
          <a:ln w="19050" cap="flat" cmpd="sng">
            <a:solidFill>
              <a:srgbClr val="AEAEA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" name="Google Shape;200;g2e53f0ce2ab_2_35"/>
          <p:cNvSpPr txBox="1"/>
          <p:nvPr/>
        </p:nvSpPr>
        <p:spPr>
          <a:xfrm>
            <a:off x="1786927" y="2045000"/>
            <a:ext cx="3790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D0D0D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세번쨰</a:t>
            </a:r>
            <a:endParaRPr/>
          </a:p>
        </p:txBody>
      </p:sp>
      <p:sp>
        <p:nvSpPr>
          <p:cNvPr id="201" name="Google Shape;201;g2e53f0ce2ab_2_35"/>
          <p:cNvSpPr txBox="1"/>
          <p:nvPr/>
        </p:nvSpPr>
        <p:spPr>
          <a:xfrm>
            <a:off x="4069777" y="3002125"/>
            <a:ext cx="4075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보완 설명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53f0ce2ab_2_44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2e53f0ce2ab_2_44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2e53f0ce2ab_2_44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세번째</a:t>
            </a:r>
            <a:endParaRPr/>
          </a:p>
        </p:txBody>
      </p:sp>
      <p:sp>
        <p:nvSpPr>
          <p:cNvPr id="209" name="Google Shape;209;g2e53f0ce2ab_2_44"/>
          <p:cNvSpPr txBox="1"/>
          <p:nvPr/>
        </p:nvSpPr>
        <p:spPr>
          <a:xfrm>
            <a:off x="1752025" y="1044775"/>
            <a:ext cx="44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수면단계 판별 알고리즘</a:t>
            </a:r>
            <a:endParaRPr dirty="0"/>
          </a:p>
        </p:txBody>
      </p:sp>
      <p:sp>
        <p:nvSpPr>
          <p:cNvPr id="210" name="Google Shape;210;g2e53f0ce2ab_2_44"/>
          <p:cNvSpPr txBox="1"/>
          <p:nvPr/>
        </p:nvSpPr>
        <p:spPr>
          <a:xfrm>
            <a:off x="1752017" y="297109"/>
            <a:ext cx="378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보완 설명</a:t>
            </a:r>
            <a:endParaRPr/>
          </a:p>
        </p:txBody>
      </p:sp>
      <p:sp>
        <p:nvSpPr>
          <p:cNvPr id="2" name="Google Shape;209;g2e53f0ce2ab_2_44">
            <a:extLst>
              <a:ext uri="{FF2B5EF4-FFF2-40B4-BE49-F238E27FC236}">
                <a16:creationId xmlns:a16="http://schemas.microsoft.com/office/drawing/2014/main" id="{D5B6BB8C-14CD-F78B-2192-3B075EA4B990}"/>
              </a:ext>
            </a:extLst>
          </p:cNvPr>
          <p:cNvSpPr txBox="1"/>
          <p:nvPr/>
        </p:nvSpPr>
        <p:spPr>
          <a:xfrm>
            <a:off x="2318864" y="3611454"/>
            <a:ext cx="71014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수면자세의 변화가 수면단계에 영향을 끼친다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22385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53f0ce2ab_2_44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2e53f0ce2ab_2_44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2e53f0ce2ab_2_44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세번째</a:t>
            </a:r>
            <a:endParaRPr/>
          </a:p>
        </p:txBody>
      </p:sp>
      <p:sp>
        <p:nvSpPr>
          <p:cNvPr id="209" name="Google Shape;209;g2e53f0ce2ab_2_44"/>
          <p:cNvSpPr txBox="1"/>
          <p:nvPr/>
        </p:nvSpPr>
        <p:spPr>
          <a:xfrm>
            <a:off x="1752025" y="1044775"/>
            <a:ext cx="44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수면단계 판별 알고리즘</a:t>
            </a:r>
            <a:endParaRPr/>
          </a:p>
        </p:txBody>
      </p:sp>
      <p:sp>
        <p:nvSpPr>
          <p:cNvPr id="210" name="Google Shape;210;g2e53f0ce2ab_2_44"/>
          <p:cNvSpPr txBox="1"/>
          <p:nvPr/>
        </p:nvSpPr>
        <p:spPr>
          <a:xfrm>
            <a:off x="1752017" y="297109"/>
            <a:ext cx="378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보완 설명</a:t>
            </a:r>
            <a:endParaRPr/>
          </a:p>
        </p:txBody>
      </p:sp>
      <p:pic>
        <p:nvPicPr>
          <p:cNvPr id="211" name="Google Shape;211;g2e53f0ce2ab_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75" y="1792025"/>
            <a:ext cx="3510725" cy="476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e53f0ce2ab_2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475" y="2076976"/>
            <a:ext cx="7049375" cy="37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53f0ce2ab_0_66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2e53f0ce2ab_0_66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2e53f0ce2ab_0_66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세번째</a:t>
            </a:r>
            <a:endParaRPr/>
          </a:p>
        </p:txBody>
      </p:sp>
      <p:sp>
        <p:nvSpPr>
          <p:cNvPr id="220" name="Google Shape;220;g2e53f0ce2ab_0_66"/>
          <p:cNvSpPr txBox="1"/>
          <p:nvPr/>
        </p:nvSpPr>
        <p:spPr>
          <a:xfrm>
            <a:off x="1752025" y="1044775"/>
            <a:ext cx="44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수면단계 판별 알고리즘</a:t>
            </a:r>
            <a:endParaRPr/>
          </a:p>
        </p:txBody>
      </p:sp>
      <p:sp>
        <p:nvSpPr>
          <p:cNvPr id="221" name="Google Shape;221;g2e53f0ce2ab_0_66"/>
          <p:cNvSpPr txBox="1"/>
          <p:nvPr/>
        </p:nvSpPr>
        <p:spPr>
          <a:xfrm>
            <a:off x="1752017" y="297109"/>
            <a:ext cx="378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보완 설명</a:t>
            </a:r>
            <a:endParaRPr/>
          </a:p>
        </p:txBody>
      </p:sp>
      <p:pic>
        <p:nvPicPr>
          <p:cNvPr id="222" name="Google Shape;222;g2e53f0ce2ab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75" y="1687750"/>
            <a:ext cx="3461424" cy="46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3;g2e53f0ce2ab_0_66">
            <a:extLst>
              <a:ext uri="{FF2B5EF4-FFF2-40B4-BE49-F238E27FC236}">
                <a16:creationId xmlns:a16="http://schemas.microsoft.com/office/drawing/2014/main" id="{C475B352-F8D0-61CC-AD86-A948CA6377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575" y="1878125"/>
            <a:ext cx="7144074" cy="39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53f0ce2ab_0_102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g2e53f0ce2ab_0_102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2e53f0ce2ab_0_102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세번째</a:t>
            </a:r>
            <a:endParaRPr/>
          </a:p>
        </p:txBody>
      </p:sp>
      <p:sp>
        <p:nvSpPr>
          <p:cNvPr id="231" name="Google Shape;231;g2e53f0ce2ab_0_102"/>
          <p:cNvSpPr txBox="1"/>
          <p:nvPr/>
        </p:nvSpPr>
        <p:spPr>
          <a:xfrm>
            <a:off x="1752025" y="1044775"/>
            <a:ext cx="44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수면단계 판별 알고리즘</a:t>
            </a:r>
            <a:endParaRPr/>
          </a:p>
        </p:txBody>
      </p:sp>
      <p:sp>
        <p:nvSpPr>
          <p:cNvPr id="232" name="Google Shape;232;g2e53f0ce2ab_0_102"/>
          <p:cNvSpPr txBox="1"/>
          <p:nvPr/>
        </p:nvSpPr>
        <p:spPr>
          <a:xfrm>
            <a:off x="1752017" y="297109"/>
            <a:ext cx="378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보완 설명</a:t>
            </a:r>
            <a:endParaRPr/>
          </a:p>
        </p:txBody>
      </p:sp>
      <p:pic>
        <p:nvPicPr>
          <p:cNvPr id="233" name="Google Shape;233;g2e53f0ce2ab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200" y="1687749"/>
            <a:ext cx="7163150" cy="382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e53f0ce2ab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400" y="1687750"/>
            <a:ext cx="3386825" cy="491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53f0ce2ab_0_52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2e53f0ce2ab_0_52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2e53f0ce2ab_0_52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세번째</a:t>
            </a:r>
            <a:endParaRPr/>
          </a:p>
        </p:txBody>
      </p:sp>
      <p:sp>
        <p:nvSpPr>
          <p:cNvPr id="242" name="Google Shape;242;g2e53f0ce2ab_0_52"/>
          <p:cNvSpPr txBox="1"/>
          <p:nvPr/>
        </p:nvSpPr>
        <p:spPr>
          <a:xfrm>
            <a:off x="1752024" y="1044775"/>
            <a:ext cx="595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계획서 vs 실제 디바이스 기능 비교(표)</a:t>
            </a:r>
            <a:endParaRPr/>
          </a:p>
        </p:txBody>
      </p:sp>
      <p:sp>
        <p:nvSpPr>
          <p:cNvPr id="243" name="Google Shape;243;g2e53f0ce2ab_0_52"/>
          <p:cNvSpPr txBox="1"/>
          <p:nvPr/>
        </p:nvSpPr>
        <p:spPr>
          <a:xfrm>
            <a:off x="1752024" y="297100"/>
            <a:ext cx="9249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계획서 대비 실적 비교</a:t>
            </a:r>
            <a:endParaRPr/>
          </a:p>
        </p:txBody>
      </p:sp>
      <p:pic>
        <p:nvPicPr>
          <p:cNvPr id="244" name="Google Shape;244;g2e53f0ce2ab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88" y="2181600"/>
            <a:ext cx="11830826" cy="35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53f0ce2ab_1_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ㅋ`</a:t>
            </a:r>
            <a:endParaRPr/>
          </a:p>
        </p:txBody>
      </p:sp>
      <p:sp>
        <p:nvSpPr>
          <p:cNvPr id="250" name="Google Shape;250;g2e53f0ce2ab_1_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251" name="Google Shape;251;g2e53f0ce2ab_1_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2" name="Google Shape;252;g2e53f0ce2ab_1_41"/>
          <p:cNvCxnSpPr/>
          <p:nvPr/>
        </p:nvCxnSpPr>
        <p:spPr>
          <a:xfrm>
            <a:off x="1524000" y="3002131"/>
            <a:ext cx="9281400" cy="0"/>
          </a:xfrm>
          <a:prstGeom prst="straightConnector1">
            <a:avLst/>
          </a:prstGeom>
          <a:noFill/>
          <a:ln w="19050" cap="flat" cmpd="sng">
            <a:solidFill>
              <a:srgbClr val="AEAEA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3" name="Google Shape;253;g2e53f0ce2ab_1_41"/>
          <p:cNvSpPr txBox="1"/>
          <p:nvPr/>
        </p:nvSpPr>
        <p:spPr>
          <a:xfrm>
            <a:off x="1786927" y="2045000"/>
            <a:ext cx="3790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D0D0D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</a:t>
            </a:r>
            <a:endParaRPr/>
          </a:p>
        </p:txBody>
      </p:sp>
      <p:sp>
        <p:nvSpPr>
          <p:cNvPr id="254" name="Google Shape;254;g2e53f0ce2ab_1_41"/>
          <p:cNvSpPr txBox="1"/>
          <p:nvPr/>
        </p:nvSpPr>
        <p:spPr>
          <a:xfrm>
            <a:off x="4060467" y="3002131"/>
            <a:ext cx="5072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복기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53f0ce2ab_0_44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2e53f0ce2ab_0_44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2e53f0ce2ab_0_44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</a:t>
            </a:r>
            <a:endParaRPr dirty="0"/>
          </a:p>
        </p:txBody>
      </p:sp>
      <p:sp>
        <p:nvSpPr>
          <p:cNvPr id="262" name="Google Shape;262;g2e53f0ce2ab_0_44"/>
          <p:cNvSpPr txBox="1"/>
          <p:nvPr/>
        </p:nvSpPr>
        <p:spPr>
          <a:xfrm>
            <a:off x="1752025" y="1044775"/>
            <a:ext cx="44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디바이스 완성도 및 실효성 복기</a:t>
            </a:r>
            <a:endParaRPr dirty="0"/>
          </a:p>
        </p:txBody>
      </p:sp>
      <p:sp>
        <p:nvSpPr>
          <p:cNvPr id="263" name="Google Shape;263;g2e53f0ce2ab_0_44"/>
          <p:cNvSpPr txBox="1"/>
          <p:nvPr/>
        </p:nvSpPr>
        <p:spPr>
          <a:xfrm>
            <a:off x="1752017" y="297109"/>
            <a:ext cx="24008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복기</a:t>
            </a:r>
            <a:endParaRPr dirty="0"/>
          </a:p>
        </p:txBody>
      </p:sp>
      <p:sp>
        <p:nvSpPr>
          <p:cNvPr id="2" name="Google Shape;263;g2e53f0ce2ab_0_44">
            <a:extLst>
              <a:ext uri="{FF2B5EF4-FFF2-40B4-BE49-F238E27FC236}">
                <a16:creationId xmlns:a16="http://schemas.microsoft.com/office/drawing/2014/main" id="{F89672BA-DC14-A1CC-766C-2E885B4D3A9C}"/>
              </a:ext>
            </a:extLst>
          </p:cNvPr>
          <p:cNvSpPr txBox="1"/>
          <p:nvPr/>
        </p:nvSpPr>
        <p:spPr>
          <a:xfrm>
            <a:off x="4127501" y="509460"/>
            <a:ext cx="360679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디바이스에 가치가 있는가</a:t>
            </a:r>
            <a:r>
              <a:rPr lang="en-US" altLang="ko-KR" sz="2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sz="1000" dirty="0"/>
          </a:p>
        </p:txBody>
      </p:sp>
      <p:sp>
        <p:nvSpPr>
          <p:cNvPr id="4" name="Google Shape;262;g2e53f0ce2ab_0_44">
            <a:extLst>
              <a:ext uri="{FF2B5EF4-FFF2-40B4-BE49-F238E27FC236}">
                <a16:creationId xmlns:a16="http://schemas.microsoft.com/office/drawing/2014/main" id="{49BF557F-F552-0757-96EA-0FA39C9BF0A7}"/>
              </a:ext>
            </a:extLst>
          </p:cNvPr>
          <p:cNvSpPr txBox="1"/>
          <p:nvPr/>
        </p:nvSpPr>
        <p:spPr>
          <a:xfrm>
            <a:off x="2032125" y="2707195"/>
            <a:ext cx="830720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이전보다 더욱 간결해진 디바이스</a:t>
            </a:r>
            <a:r>
              <a:rPr lang="en-US" altLang="ko-KR" sz="20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0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높은 수면단계 분류 정확도</a:t>
            </a:r>
            <a:r>
              <a:rPr lang="en-US" altLang="ko-KR" sz="20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000" b="1" dirty="0" err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비렘수면</a:t>
            </a:r>
            <a:r>
              <a:rPr lang="en-US" altLang="ko-KR" sz="20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2000" b="1" dirty="0" err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렘수면</a:t>
            </a:r>
            <a:r>
              <a:rPr lang="en-US" altLang="ko-KR" sz="20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rgbClr val="0E2C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solidFill>
                <a:srgbClr val="0E2C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solidFill>
                  <a:srgbClr val="0E2C34"/>
                </a:solidFill>
                <a:latin typeface="Malgun Gothic"/>
                <a:ea typeface="Malgun Gothic"/>
                <a:sym typeface="Malgun Gothic"/>
              </a:rPr>
              <a:t>실제로 개선이 확인된 수면자세 비율을 고려했을 때</a:t>
            </a:r>
            <a:r>
              <a:rPr lang="en-US" altLang="ko-KR" sz="2000" b="1" dirty="0">
                <a:solidFill>
                  <a:srgbClr val="0E2C34"/>
                </a:solidFill>
                <a:latin typeface="Malgun Gothic"/>
                <a:ea typeface="Malgun Gothic"/>
                <a:sym typeface="Malgun Gothic"/>
              </a:rPr>
              <a:t>,</a:t>
            </a:r>
            <a:br>
              <a:rPr lang="en-US" altLang="ko-KR" sz="2000" b="1" dirty="0">
                <a:solidFill>
                  <a:srgbClr val="0E2C34"/>
                </a:solidFill>
                <a:latin typeface="Malgun Gothic"/>
                <a:ea typeface="Malgun Gothic"/>
                <a:sym typeface="Malgun Gothic"/>
              </a:rPr>
            </a:br>
            <a:r>
              <a:rPr lang="ko-KR" altLang="en-US" sz="2000" b="1" dirty="0">
                <a:solidFill>
                  <a:srgbClr val="0E2C34"/>
                </a:solidFill>
                <a:latin typeface="Malgun Gothic"/>
                <a:ea typeface="Malgun Gothic"/>
                <a:sym typeface="Malgun Gothic"/>
              </a:rPr>
              <a:t>제품의 초기 목적인 수면 중 자세 개선은 뛰어난 효과를 보였다</a:t>
            </a:r>
            <a:r>
              <a:rPr lang="en-US" altLang="ko-KR" sz="2000" b="1" dirty="0">
                <a:solidFill>
                  <a:srgbClr val="0E2C34"/>
                </a:solidFill>
                <a:latin typeface="Malgun Gothic"/>
                <a:ea typeface="Malgun Gothic"/>
                <a:sym typeface="Malgun Gothic"/>
              </a:rPr>
              <a:t>.</a:t>
            </a:r>
            <a:endParaRPr lang="en-US" sz="2000" b="1" dirty="0">
              <a:solidFill>
                <a:srgbClr val="0E2C34"/>
              </a:solidFill>
              <a:latin typeface="Malgun Gothic"/>
              <a:ea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0E2C34"/>
              </a:solidFill>
              <a:latin typeface="Malgun Gothic"/>
              <a:ea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ㅋ`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5" name="Google Shape;95;p2"/>
          <p:cNvCxnSpPr/>
          <p:nvPr/>
        </p:nvCxnSpPr>
        <p:spPr>
          <a:xfrm>
            <a:off x="1524000" y="3002131"/>
            <a:ext cx="9281276" cy="0"/>
          </a:xfrm>
          <a:prstGeom prst="straightConnector1">
            <a:avLst/>
          </a:prstGeom>
          <a:noFill/>
          <a:ln w="19050" cap="flat" cmpd="sng">
            <a:solidFill>
              <a:srgbClr val="AEAEA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2"/>
          <p:cNvSpPr txBox="1"/>
          <p:nvPr/>
        </p:nvSpPr>
        <p:spPr>
          <a:xfrm>
            <a:off x="1786919" y="2045000"/>
            <a:ext cx="249299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D0D0D0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4145987" y="3002131"/>
            <a:ext cx="507222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완성 디바이스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0" y="-1"/>
            <a:ext cx="12192000" cy="977221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572371" y="977221"/>
            <a:ext cx="1179647" cy="46767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72371" y="509551"/>
            <a:ext cx="1179647" cy="4676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1752018" y="1044781"/>
            <a:ext cx="260359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최종 디바이스 사진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1752017" y="297109"/>
            <a:ext cx="37832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최종 디바이스</a:t>
            </a:r>
            <a:endParaRPr/>
          </a:p>
        </p:txBody>
      </p:sp>
      <p:pic>
        <p:nvPicPr>
          <p:cNvPr id="107" name="Google Shape;10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34" y="1870400"/>
            <a:ext cx="4284125" cy="35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627" y="1870403"/>
            <a:ext cx="2603600" cy="4374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53f0ce2ab_0_0"/>
          <p:cNvSpPr/>
          <p:nvPr/>
        </p:nvSpPr>
        <p:spPr>
          <a:xfrm>
            <a:off x="731875" y="1903300"/>
            <a:ext cx="3230400" cy="421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2e53f0ce2ab_0_0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2e53f0ce2ab_0_0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2e53f0ce2ab_0_0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</a:t>
            </a:r>
            <a:endParaRPr/>
          </a:p>
        </p:txBody>
      </p:sp>
      <p:sp>
        <p:nvSpPr>
          <p:cNvPr id="117" name="Google Shape;117;g2e53f0ce2ab_0_0"/>
          <p:cNvSpPr txBox="1"/>
          <p:nvPr/>
        </p:nvSpPr>
        <p:spPr>
          <a:xfrm>
            <a:off x="1752018" y="1044781"/>
            <a:ext cx="260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시연 및 데이터 수집</a:t>
            </a:r>
            <a:endParaRPr/>
          </a:p>
        </p:txBody>
      </p:sp>
      <p:sp>
        <p:nvSpPr>
          <p:cNvPr id="118" name="Google Shape;118;g2e53f0ce2ab_0_0"/>
          <p:cNvSpPr txBox="1"/>
          <p:nvPr/>
        </p:nvSpPr>
        <p:spPr>
          <a:xfrm>
            <a:off x="1752017" y="297109"/>
            <a:ext cx="378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최종 디바이스</a:t>
            </a:r>
            <a:endParaRPr/>
          </a:p>
        </p:txBody>
      </p:sp>
      <p:pic>
        <p:nvPicPr>
          <p:cNvPr id="119" name="Google Shape;119;g2e53f0ce2a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900" y="2506427"/>
            <a:ext cx="3309250" cy="240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e53f0ce2a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362" y="1683475"/>
            <a:ext cx="2670225" cy="465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e53f0ce2a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420" y="2120960"/>
            <a:ext cx="2670119" cy="184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e53f0ce2a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420" y="3970162"/>
            <a:ext cx="2670119" cy="19936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g2e53f0ce2ab_0_0"/>
          <p:cNvCxnSpPr/>
          <p:nvPr/>
        </p:nvCxnSpPr>
        <p:spPr>
          <a:xfrm>
            <a:off x="4138875" y="4009000"/>
            <a:ext cx="69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g2e53f0ce2ab_0_0"/>
          <p:cNvCxnSpPr/>
          <p:nvPr/>
        </p:nvCxnSpPr>
        <p:spPr>
          <a:xfrm>
            <a:off x="7723088" y="4009000"/>
            <a:ext cx="6183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53f0ce2ab_0_16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2e53f0ce2ab_0_16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2e53f0ce2ab_0_16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</a:t>
            </a:r>
            <a:endParaRPr/>
          </a:p>
        </p:txBody>
      </p:sp>
      <p:sp>
        <p:nvSpPr>
          <p:cNvPr id="132" name="Google Shape;132;g2e53f0ce2ab_0_16"/>
          <p:cNvSpPr txBox="1"/>
          <p:nvPr/>
        </p:nvSpPr>
        <p:spPr>
          <a:xfrm>
            <a:off x="1752025" y="1044775"/>
            <a:ext cx="219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 수집</a:t>
            </a:r>
            <a:endParaRPr/>
          </a:p>
        </p:txBody>
      </p:sp>
      <p:sp>
        <p:nvSpPr>
          <p:cNvPr id="133" name="Google Shape;133;g2e53f0ce2ab_0_16"/>
          <p:cNvSpPr txBox="1"/>
          <p:nvPr/>
        </p:nvSpPr>
        <p:spPr>
          <a:xfrm>
            <a:off x="1752017" y="297109"/>
            <a:ext cx="378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최종 디바이스</a:t>
            </a:r>
            <a:endParaRPr/>
          </a:p>
        </p:txBody>
      </p:sp>
      <p:pic>
        <p:nvPicPr>
          <p:cNvPr id="134" name="Google Shape;134;g2e53f0ce2ab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450" y="1836975"/>
            <a:ext cx="5140346" cy="41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e53f0ce2ab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025" y="1836975"/>
            <a:ext cx="4902950" cy="33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D1EA40-AB68-A39C-9D63-12F5BD3ACE5E}"/>
              </a:ext>
            </a:extLst>
          </p:cNvPr>
          <p:cNvSpPr txBox="1"/>
          <p:nvPr/>
        </p:nvSpPr>
        <p:spPr>
          <a:xfrm>
            <a:off x="5024376" y="606974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i="1" u="sng" dirty="0"/>
              <a:t>총 </a:t>
            </a:r>
            <a:r>
              <a:rPr lang="en-US" altLang="ko-KR" sz="1800" i="1" u="sng" dirty="0"/>
              <a:t>4610</a:t>
            </a:r>
            <a:r>
              <a:rPr lang="ko-KR" altLang="en-US" sz="1800" i="1" u="sng" dirty="0"/>
              <a:t>분 수면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53f0ce2ab_0_8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g2e53f0ce2ab_0_8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2e53f0ce2ab_0_8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첫번째</a:t>
            </a:r>
            <a:endParaRPr/>
          </a:p>
        </p:txBody>
      </p:sp>
      <p:sp>
        <p:nvSpPr>
          <p:cNvPr id="143" name="Google Shape;143;g2e53f0ce2ab_0_8"/>
          <p:cNvSpPr txBox="1"/>
          <p:nvPr/>
        </p:nvSpPr>
        <p:spPr>
          <a:xfrm>
            <a:off x="1752025" y="1044775"/>
            <a:ext cx="160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실증</a:t>
            </a:r>
            <a:r>
              <a:rPr lang="en-US" altLang="ko-KR" sz="20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b="1" dirty="0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효과</a:t>
            </a:r>
            <a:endParaRPr dirty="0"/>
          </a:p>
        </p:txBody>
      </p:sp>
      <p:sp>
        <p:nvSpPr>
          <p:cNvPr id="144" name="Google Shape;144;g2e53f0ce2ab_0_8"/>
          <p:cNvSpPr txBox="1"/>
          <p:nvPr/>
        </p:nvSpPr>
        <p:spPr>
          <a:xfrm>
            <a:off x="1752017" y="297109"/>
            <a:ext cx="378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최종 디바이스</a:t>
            </a: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16593D-5104-7B23-5BA9-60EEC28E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401946"/>
            <a:ext cx="10477500" cy="3411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16D8C9-2B68-270E-F360-0E066AFDDB91}"/>
              </a:ext>
            </a:extLst>
          </p:cNvPr>
          <p:cNvSpPr txBox="1"/>
          <p:nvPr/>
        </p:nvSpPr>
        <p:spPr>
          <a:xfrm>
            <a:off x="4552950" y="5945530"/>
            <a:ext cx="2239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u="sng" dirty="0"/>
              <a:t>87.5% (27.28%p) </a:t>
            </a:r>
            <a:r>
              <a:rPr lang="ko-KR" altLang="en-US" sz="1600" i="1" u="sng" dirty="0"/>
              <a:t>감소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53f0ce2ab_2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ㅋ`</a:t>
            </a:r>
            <a:endParaRPr/>
          </a:p>
        </p:txBody>
      </p:sp>
      <p:sp>
        <p:nvSpPr>
          <p:cNvPr id="152" name="Google Shape;152;g2e53f0ce2ab_2_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53" name="Google Shape;153;g2e53f0ce2ab_2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4" name="Google Shape;154;g2e53f0ce2ab_2_0"/>
          <p:cNvCxnSpPr/>
          <p:nvPr/>
        </p:nvCxnSpPr>
        <p:spPr>
          <a:xfrm>
            <a:off x="1524000" y="3002131"/>
            <a:ext cx="9281400" cy="0"/>
          </a:xfrm>
          <a:prstGeom prst="straightConnector1">
            <a:avLst/>
          </a:prstGeom>
          <a:noFill/>
          <a:ln w="19050" cap="flat" cmpd="sng">
            <a:solidFill>
              <a:srgbClr val="AEAEA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g2e53f0ce2ab_2_0"/>
          <p:cNvSpPr txBox="1"/>
          <p:nvPr/>
        </p:nvSpPr>
        <p:spPr>
          <a:xfrm>
            <a:off x="1786925" y="2045000"/>
            <a:ext cx="3041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D0D0D0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</a:t>
            </a:r>
            <a:endParaRPr/>
          </a:p>
        </p:txBody>
      </p:sp>
      <p:sp>
        <p:nvSpPr>
          <p:cNvPr id="156" name="Google Shape;156;g2e53f0ce2ab_2_0"/>
          <p:cNvSpPr txBox="1"/>
          <p:nvPr/>
        </p:nvSpPr>
        <p:spPr>
          <a:xfrm>
            <a:off x="3612586" y="3002131"/>
            <a:ext cx="718241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 대비 실적</a:t>
            </a:r>
            <a:r>
              <a:rPr lang="ko-KR" sz="6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비교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53f0ce2ab_2_18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g2e53f0ce2ab_2_18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g2e53f0ce2ab_2_18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</a:t>
            </a:r>
            <a:endParaRPr/>
          </a:p>
        </p:txBody>
      </p:sp>
      <p:sp>
        <p:nvSpPr>
          <p:cNvPr id="164" name="Google Shape;164;g2e53f0ce2ab_2_18"/>
          <p:cNvSpPr txBox="1"/>
          <p:nvPr/>
        </p:nvSpPr>
        <p:spPr>
          <a:xfrm>
            <a:off x="1752024" y="1044775"/>
            <a:ext cx="595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계획서 vs 실제 디바이스 기능 비교</a:t>
            </a:r>
            <a:endParaRPr/>
          </a:p>
        </p:txBody>
      </p:sp>
      <p:sp>
        <p:nvSpPr>
          <p:cNvPr id="165" name="Google Shape;165;g2e53f0ce2ab_2_18"/>
          <p:cNvSpPr txBox="1"/>
          <p:nvPr/>
        </p:nvSpPr>
        <p:spPr>
          <a:xfrm>
            <a:off x="1752024" y="297100"/>
            <a:ext cx="9249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계획서 대비 실적 비교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B0700-FDC0-A1F4-F242-87949697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4729"/>
            <a:ext cx="12192000" cy="30893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3;g2e53f0ce2ab_0_0">
            <a:extLst>
              <a:ext uri="{FF2B5EF4-FFF2-40B4-BE49-F238E27FC236}">
                <a16:creationId xmlns:a16="http://schemas.microsoft.com/office/drawing/2014/main" id="{65A783F9-4F87-4ABF-0FEE-3BB3108A3BF0}"/>
              </a:ext>
            </a:extLst>
          </p:cNvPr>
          <p:cNvSpPr/>
          <p:nvPr/>
        </p:nvSpPr>
        <p:spPr>
          <a:xfrm>
            <a:off x="731875" y="1684075"/>
            <a:ext cx="5103181" cy="48768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2e53f0ce2ab_0_78"/>
          <p:cNvSpPr/>
          <p:nvPr/>
        </p:nvSpPr>
        <p:spPr>
          <a:xfrm>
            <a:off x="0" y="-1"/>
            <a:ext cx="12192000" cy="9771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2e53f0ce2ab_0_78"/>
          <p:cNvSpPr/>
          <p:nvPr/>
        </p:nvSpPr>
        <p:spPr>
          <a:xfrm>
            <a:off x="572371" y="977221"/>
            <a:ext cx="1179600" cy="467700"/>
          </a:xfrm>
          <a:prstGeom prst="rect">
            <a:avLst/>
          </a:prstGeom>
          <a:solidFill>
            <a:srgbClr val="0E2C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2e53f0ce2ab_0_78"/>
          <p:cNvSpPr/>
          <p:nvPr/>
        </p:nvSpPr>
        <p:spPr>
          <a:xfrm>
            <a:off x="572371" y="509551"/>
            <a:ext cx="1179600" cy="46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두번째</a:t>
            </a:r>
            <a:endParaRPr/>
          </a:p>
        </p:txBody>
      </p:sp>
      <p:sp>
        <p:nvSpPr>
          <p:cNvPr id="174" name="Google Shape;174;g2e53f0ce2ab_0_78"/>
          <p:cNvSpPr txBox="1"/>
          <p:nvPr/>
        </p:nvSpPr>
        <p:spPr>
          <a:xfrm>
            <a:off x="1752025" y="1044775"/>
            <a:ext cx="37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0E2C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센서 변경(PPG -&gt; 가속도)</a:t>
            </a:r>
            <a:endParaRPr sz="1000"/>
          </a:p>
        </p:txBody>
      </p:sp>
      <p:sp>
        <p:nvSpPr>
          <p:cNvPr id="175" name="Google Shape;175;g2e53f0ce2ab_0_78"/>
          <p:cNvSpPr txBox="1"/>
          <p:nvPr/>
        </p:nvSpPr>
        <p:spPr>
          <a:xfrm>
            <a:off x="1752031" y="297100"/>
            <a:ext cx="680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계획서 대비 실적 비교</a:t>
            </a:r>
            <a:endParaRPr/>
          </a:p>
        </p:txBody>
      </p:sp>
      <p:pic>
        <p:nvPicPr>
          <p:cNvPr id="176" name="Google Shape;176;g2e53f0ce2ab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495" y="2004126"/>
            <a:ext cx="2331675" cy="20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e53f0ce2ab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095" y="4253230"/>
            <a:ext cx="2582372" cy="19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e53f0ce2ab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895" y="2004130"/>
            <a:ext cx="2073325" cy="20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e53f0ce2ab_0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9654" y="2554276"/>
            <a:ext cx="3370425" cy="304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2e53f0ce2ab_0_78"/>
          <p:cNvCxnSpPr/>
          <p:nvPr/>
        </p:nvCxnSpPr>
        <p:spPr>
          <a:xfrm rot="10800000" flipH="1">
            <a:off x="6005950" y="4187450"/>
            <a:ext cx="1155000" cy="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269</Words>
  <Application>Microsoft Office PowerPoint</Application>
  <PresentationFormat>와이드스크린</PresentationFormat>
  <Paragraphs>68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Malgun Gothic</vt:lpstr>
      <vt:lpstr>Arial</vt:lpstr>
      <vt:lpstr>Office 테마</vt:lpstr>
      <vt:lpstr>ㅋ`</vt:lpstr>
      <vt:lpstr>ㅋ`</vt:lpstr>
      <vt:lpstr>PowerPoint 프레젠테이션</vt:lpstr>
      <vt:lpstr>PowerPoint 프레젠테이션</vt:lpstr>
      <vt:lpstr>PowerPoint 프레젠테이션</vt:lpstr>
      <vt:lpstr>PowerPoint 프레젠테이션</vt:lpstr>
      <vt:lpstr>ㅋ`</vt:lpstr>
      <vt:lpstr>PowerPoint 프레젠테이션</vt:lpstr>
      <vt:lpstr>PowerPoint 프레젠테이션</vt:lpstr>
      <vt:lpstr>PowerPoint 프레젠테이션</vt:lpstr>
      <vt:lpstr>ㅋ`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ㅋ`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박종현</dc:creator>
  <cp:lastModifiedBy>박종현</cp:lastModifiedBy>
  <cp:revision>18</cp:revision>
  <dcterms:created xsi:type="dcterms:W3CDTF">2024-06-12T09:26:59Z</dcterms:created>
  <dcterms:modified xsi:type="dcterms:W3CDTF">2024-06-14T16:48:14Z</dcterms:modified>
</cp:coreProperties>
</file>